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02857" units="1/cm"/>
          <inkml:channelProperty channel="Y" name="resolution" value="40.42105" units="1/cm"/>
        </inkml:channelProperties>
      </inkml:inkSource>
      <inkml:timestamp xml:id="ts0" timeString="2014-11-19T17:08:00.042"/>
    </inkml:context>
    <inkml:brush xml:id="br0">
      <inkml:brushProperty name="width" value="0.05292" units="cm"/>
      <inkml:brushProperty name="height" value="0.05292" units="cm"/>
    </inkml:brush>
  </inkml:definitions>
  <inkml:trace contextRef="#ctx0" brushRef="#br0">16297 11112</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71FC5EB-BED3-426E-A837-4342D2D4E2C2}" type="datetimeFigureOut">
              <a:rPr lang="hr-HR" smtClean="0"/>
              <a:t>22.5.2015.</a:t>
            </a:fld>
            <a:endParaRPr lang="hr-HR"/>
          </a:p>
        </p:txBody>
      </p:sp>
      <p:sp>
        <p:nvSpPr>
          <p:cNvPr id="5" name="Footer Placeholder 4"/>
          <p:cNvSpPr>
            <a:spLocks noGrp="1"/>
          </p:cNvSpPr>
          <p:nvPr>
            <p:ph type="ftr" sz="quarter" idx="11"/>
          </p:nvPr>
        </p:nvSpPr>
        <p:spPr bwMode="white"/>
        <p:txBody>
          <a:bodyPr/>
          <a:lstStyle/>
          <a:p>
            <a:endParaRPr lang="hr-HR"/>
          </a:p>
        </p:txBody>
      </p:sp>
      <p:sp>
        <p:nvSpPr>
          <p:cNvPr id="6" name="Slide Number Placeholder 5"/>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FC5EB-BED3-426E-A837-4342D2D4E2C2}" type="datetimeFigureOut">
              <a:rPr lang="hr-HR" smtClean="0"/>
              <a:t>22.5.2015.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1FC5EB-BED3-426E-A837-4342D2D4E2C2}" type="datetimeFigureOut">
              <a:rPr lang="hr-HR" smtClean="0"/>
              <a:t>22.5.2015.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1FC5EB-BED3-426E-A837-4342D2D4E2C2}" type="datetimeFigureOut">
              <a:rPr lang="hr-HR" smtClean="0"/>
              <a:t>22.5.2015.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9704891-6633-4266-B083-53D64B0C5EF8}" type="slidenum">
              <a:rPr lang="hr-HR" smtClean="0"/>
              <a:t>‹#›</a:t>
            </a:fld>
            <a:endParaRPr lang="hr-H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1FC5EB-BED3-426E-A837-4342D2D4E2C2}" type="datetimeFigureOut">
              <a:rPr lang="hr-HR" smtClean="0"/>
              <a:t>22.5.2015.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9704891-6633-4266-B083-53D64B0C5EF8}" type="slidenum">
              <a:rPr lang="hr-HR" smtClean="0"/>
              <a:t>‹#›</a:t>
            </a:fld>
            <a:endParaRPr lang="hr-H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71FC5EB-BED3-426E-A837-4342D2D4E2C2}" type="datetimeFigureOut">
              <a:rPr lang="hr-HR" smtClean="0"/>
              <a:t>22.5.2015.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9704891-6633-4266-B083-53D64B0C5EF8}" type="slidenum">
              <a:rPr lang="hr-HR" smtClean="0"/>
              <a:t>‹#›</a:t>
            </a:fld>
            <a:endParaRPr lang="hr-H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71FC5EB-BED3-426E-A837-4342D2D4E2C2}" type="datetimeFigureOut">
              <a:rPr lang="hr-HR" smtClean="0"/>
              <a:t>22.5.2015.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FC5EB-BED3-426E-A837-4342D2D4E2C2}" type="datetimeFigureOut">
              <a:rPr lang="hr-HR" smtClean="0"/>
              <a:t>22.5.2015.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9704891-6633-4266-B083-53D64B0C5EF8}" type="slidenum">
              <a:rPr lang="hr-HR" smtClean="0"/>
              <a:t>‹#›</a:t>
            </a:fld>
            <a:endParaRPr lang="hr-H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1FC5EB-BED3-426E-A837-4342D2D4E2C2}" type="datetimeFigureOut">
              <a:rPr lang="hr-HR" smtClean="0"/>
              <a:t>22.5.2015.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FC5EB-BED3-426E-A837-4342D2D4E2C2}" type="datetimeFigureOut">
              <a:rPr lang="hr-HR" smtClean="0"/>
              <a:t>22.5.2015.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9704891-6633-4266-B083-53D64B0C5EF8}" type="slidenum">
              <a:rPr lang="hr-HR" smtClean="0"/>
              <a:t>‹#›</a:t>
            </a:fld>
            <a:endParaRPr lang="hr-H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FC5EB-BED3-426E-A837-4342D2D4E2C2}" type="datetimeFigureOut">
              <a:rPr lang="hr-HR" smtClean="0"/>
              <a:t>22.5.2015.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9704891-6633-4266-B083-53D64B0C5EF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71FC5EB-BED3-426E-A837-4342D2D4E2C2}" type="datetimeFigureOut">
              <a:rPr lang="hr-HR" smtClean="0"/>
              <a:t>22.5.2015.</a:t>
            </a:fld>
            <a:endParaRPr lang="hr-H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hr-H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9704891-6633-4266-B083-53D64B0C5EF8}"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0.emf"/><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POZNATE LIČNOSTI</a:t>
            </a:r>
            <a:endParaRPr lang="hr-HR" dirty="0"/>
          </a:p>
        </p:txBody>
      </p:sp>
      <p:sp>
        <p:nvSpPr>
          <p:cNvPr id="3" name="Subtitle 2"/>
          <p:cNvSpPr>
            <a:spLocks noGrp="1"/>
          </p:cNvSpPr>
          <p:nvPr>
            <p:ph type="subTitle" idx="1"/>
          </p:nvPr>
        </p:nvSpPr>
        <p:spPr/>
        <p:txBody>
          <a:bodyPr/>
          <a:lstStyle/>
          <a:p>
            <a:r>
              <a:rPr lang="hr-HR" dirty="0" smtClean="0"/>
              <a:t>POLJSKA</a:t>
            </a:r>
            <a:endParaRPr lang="hr-HR" dirty="0"/>
          </a:p>
        </p:txBody>
      </p:sp>
    </p:spTree>
    <p:extLst>
      <p:ext uri="{BB962C8B-B14F-4D97-AF65-F5344CB8AC3E}">
        <p14:creationId xmlns:p14="http://schemas.microsoft.com/office/powerpoint/2010/main" val="1653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Ivan Pavao II.</a:t>
            </a:r>
          </a:p>
        </p:txBody>
      </p:sp>
      <p:sp>
        <p:nvSpPr>
          <p:cNvPr id="3" name="Content Placeholder 2"/>
          <p:cNvSpPr>
            <a:spLocks noGrp="1"/>
          </p:cNvSpPr>
          <p:nvPr>
            <p:ph idx="1"/>
          </p:nvPr>
        </p:nvSpPr>
        <p:spPr/>
        <p:txBody>
          <a:bodyPr>
            <a:normAutofit fontScale="55000" lnSpcReduction="20000"/>
          </a:bodyPr>
          <a:lstStyle/>
          <a:p>
            <a:r>
              <a:rPr lang="vi-VN" dirty="0"/>
              <a:t>Sveti Ivan Pavao II. (lat. Sanctus Ioannes Paulus PP. II.), također zvan Ivan Pavao Veliki (Wadowice, 18. svibnja 1920. - Vatikan, 2. travnja 2005.), rođen kao Karol Józef Wojtyła, 264. nasljednik apostola Petra, papa od 16. listopada 1978. do smrti 2005. godine. Svetac Katoličke Crkve. Prvi je papa, koji je posjetio gradove Azije, Afrike i Južne Amerike. Papa se tijekom cijelog pontifikata zalagao za mir. Zagovarao je pravo svakoga naroda, na svoju državu, samostalnost i suverenost. Osmislio je sintagmu "kultura života" na svom putovanju u SAD 1993. godine. Pri tome je izjavio: "Kultura života znači poštivanje prirode i zaštita Božjeg djela stvaranja. Zalagao se za jedinstvo kršćana. Pokazao je otvorenost prema drugim vjerskim zajednicima. Prvi je papa, koji je ušao u džamiju i sinagogu. Napisao je 14 enciklika, 11 apostolskih konstitucija, 41 apostolsko pismo, 15 apostolskih pobudnica, 19 motu proprija i više knjiga. Na deset je konzistorija imenovao novih 231 kardinala i zaredio 321 biskupa. Proglasio je novih 1338 blaženika i 482 novih svetaca</a:t>
            </a:r>
            <a:r>
              <a:rPr lang="vi-VN" dirty="0" smtClean="0"/>
              <a:t>.</a:t>
            </a:r>
            <a:r>
              <a:rPr lang="pl-PL" dirty="0"/>
              <a:t> Rodio se 18. svibnja 1920. u mjestu Wadowice </a:t>
            </a:r>
            <a:r>
              <a:rPr lang="pl-PL" dirty="0" smtClean="0"/>
              <a:t>u </a:t>
            </a:r>
            <a:r>
              <a:rPr lang="pl-PL" dirty="0"/>
              <a:t>Poljskoj.</a:t>
            </a:r>
            <a:endParaRPr lang="vi-VN" dirty="0"/>
          </a:p>
          <a:p>
            <a:endParaRPr lang="vi-VN" dirty="0"/>
          </a:p>
          <a:p>
            <a:r>
              <a:rPr lang="vi-VN" dirty="0"/>
              <a:t>Papa Benedikt XVI. proglasio je 2011. svoga prethodnika Ivana Pavla II. blaženim, te odredio 22. listopada kao njegov spomendan-blagdan jer je toga dana Ivan Pavao II. održao prvu sv. misu kao papa, a papa Franjo, samo tri godine kasnije 2014. proglasio ga je svetim</a:t>
            </a:r>
            <a:r>
              <a:rPr lang="vi-VN" dirty="0" smtClean="0"/>
              <a:t>.</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957174"/>
            <a:ext cx="3960440" cy="2592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968198"/>
            <a:ext cx="4032448" cy="2581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653475"/>
            <a:ext cx="3931950" cy="30963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60648"/>
            <a:ext cx="3240360" cy="3474132"/>
          </a:xfrm>
          <a:prstGeom prst="rect">
            <a:avLst/>
          </a:prstGeom>
        </p:spPr>
      </p:pic>
    </p:spTree>
    <p:extLst>
      <p:ext uri="{BB962C8B-B14F-4D97-AF65-F5344CB8AC3E}">
        <p14:creationId xmlns:p14="http://schemas.microsoft.com/office/powerpoint/2010/main" val="17170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1)">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effectLst>
                  <a:outerShdw blurRad="38100" dist="38100" dir="2700000" algn="tl">
                    <a:srgbClr val="000000">
                      <a:alpha val="43137"/>
                    </a:srgbClr>
                  </a:outerShdw>
                </a:effectLst>
              </a:rPr>
              <a:t>Bronisław Komorowski</a:t>
            </a:r>
          </a:p>
        </p:txBody>
      </p:sp>
      <p:sp>
        <p:nvSpPr>
          <p:cNvPr id="3" name="Content Placeholder 2"/>
          <p:cNvSpPr>
            <a:spLocks noGrp="1"/>
          </p:cNvSpPr>
          <p:nvPr>
            <p:ph idx="1"/>
          </p:nvPr>
        </p:nvSpPr>
        <p:spPr/>
        <p:txBody>
          <a:bodyPr>
            <a:normAutofit fontScale="70000" lnSpcReduction="20000"/>
          </a:bodyPr>
          <a:lstStyle/>
          <a:p>
            <a:r>
              <a:rPr lang="vi-VN" dirty="0"/>
              <a:t>Bronisław Maria Komorowski (Oborniki Śląskie, 4. lipnja 1952.) je poljski političar, predsjednik </a:t>
            </a:r>
            <a:r>
              <a:rPr lang="hr-HR" dirty="0" smtClean="0"/>
              <a:t>sabora</a:t>
            </a:r>
            <a:r>
              <a:rPr lang="vi-VN" dirty="0" smtClean="0"/>
              <a:t> </a:t>
            </a:r>
            <a:r>
              <a:rPr lang="vi-VN" dirty="0"/>
              <a:t>i obnašatelj dužnosti predsjednika Poljske nakon smrti Lecha Kaczyńskog. Nakon tragične pogibelji predsjednika Kaczyńskog tijekom leta u Rusiju, Komorowski je, kao predsjednik parlamenta, prema ustavu dobio predsjedničke ovlasti i postao obnašateljem dužnosti predsjednika. Komorowski je i sam bio predsjednički kandidat, i to svoje stranke, Građanske platforme. Kandidaturu mu je podržao i bivši </a:t>
            </a:r>
            <a:r>
              <a:rPr lang="vi-VN" dirty="0" smtClean="0"/>
              <a:t>predjsedni</a:t>
            </a:r>
            <a:r>
              <a:rPr lang="hr-HR" dirty="0" smtClean="0"/>
              <a:t>k </a:t>
            </a:r>
            <a:r>
              <a:rPr lang="vi-VN" dirty="0" smtClean="0"/>
              <a:t>Lech</a:t>
            </a:r>
            <a:r>
              <a:rPr lang="hr-HR" dirty="0" smtClean="0"/>
              <a:t> </a:t>
            </a:r>
            <a:r>
              <a:rPr lang="vi-VN" dirty="0" smtClean="0"/>
              <a:t>Wałęsa</a:t>
            </a:r>
            <a:r>
              <a:rPr lang="hr-HR" dirty="0" smtClean="0"/>
              <a:t>..Ima ženu </a:t>
            </a:r>
            <a:r>
              <a:rPr lang="hr-HR" dirty="0"/>
              <a:t>Anna </a:t>
            </a:r>
            <a:r>
              <a:rPr lang="hr-HR" dirty="0" smtClean="0"/>
              <a:t>Dembowska. Po zanimanju je povjesničar</a:t>
            </a:r>
            <a:endParaRPr lang="vi-VN" dirty="0"/>
          </a:p>
          <a:p>
            <a:endParaRPr lang="vi-VN" dirty="0"/>
          </a:p>
          <a:p>
            <a:r>
              <a:rPr lang="vi-VN" dirty="0" smtClean="0"/>
              <a:t>Obnašao </a:t>
            </a:r>
            <a:r>
              <a:rPr lang="vi-VN" dirty="0"/>
              <a:t>je i dužnost Ministra obrane, da bi kasnije postao potpredsjednik Sejma. Godine 2007. izabran je za dužnost predsjednika </a:t>
            </a:r>
            <a:r>
              <a:rPr lang="hr-HR" dirty="0" smtClean="0"/>
              <a:t>sabora.</a:t>
            </a: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424208"/>
            <a:ext cx="4499992" cy="2999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216" y="3362180"/>
            <a:ext cx="4600274" cy="30612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70" y="266779"/>
            <a:ext cx="4358018" cy="29911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216" y="514034"/>
            <a:ext cx="4176464" cy="2779247"/>
          </a:xfrm>
          <a:prstGeom prst="rect">
            <a:avLst/>
          </a:prstGeom>
        </p:spPr>
      </p:pic>
    </p:spTree>
    <p:extLst>
      <p:ext uri="{BB962C8B-B14F-4D97-AF65-F5344CB8AC3E}">
        <p14:creationId xmlns:p14="http://schemas.microsoft.com/office/powerpoint/2010/main" val="3132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Lech Wałęsa</a:t>
            </a:r>
          </a:p>
        </p:txBody>
      </p:sp>
      <p:sp>
        <p:nvSpPr>
          <p:cNvPr id="3" name="Content Placeholder 2"/>
          <p:cNvSpPr>
            <a:spLocks noGrp="1"/>
          </p:cNvSpPr>
          <p:nvPr>
            <p:ph idx="1"/>
          </p:nvPr>
        </p:nvSpPr>
        <p:spPr/>
        <p:txBody>
          <a:bodyPr/>
          <a:lstStyle/>
          <a:p>
            <a:r>
              <a:rPr lang="hr-HR" dirty="0"/>
              <a:t>Lech Wałęsa (Popowo, 29. rujna 1943.), poljski političar i državnik.</a:t>
            </a:r>
          </a:p>
          <a:p>
            <a:endParaRPr lang="hr-HR" dirty="0"/>
          </a:p>
          <a:p>
            <a:r>
              <a:rPr lang="hr-HR" dirty="0"/>
              <a:t>Prvi je predsjednik demokratske Poljske (1990. - 1995.).</a:t>
            </a:r>
          </a:p>
          <a:p>
            <a:endParaRPr lang="hr-HR" dirty="0"/>
          </a:p>
          <a:p>
            <a:r>
              <a:rPr lang="hr-HR" dirty="0"/>
              <a:t>Godine 1983. dobio je Nobelovu nagradu za mir.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3371730"/>
            <a:ext cx="5112568" cy="30675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924945"/>
            <a:ext cx="2945331" cy="35143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199" y="357571"/>
            <a:ext cx="4073252" cy="25529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57571"/>
            <a:ext cx="3672408" cy="2946695"/>
          </a:xfrm>
          <a:prstGeom prst="rect">
            <a:avLst/>
          </a:prstGeom>
        </p:spPr>
      </p:pic>
    </p:spTree>
    <p:extLst>
      <p:ext uri="{BB962C8B-B14F-4D97-AF65-F5344CB8AC3E}">
        <p14:creationId xmlns:p14="http://schemas.microsoft.com/office/powerpoint/2010/main" val="16126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2" end="2"/>
                                            </p:txEl>
                                          </p:spTgt>
                                        </p:tgtEl>
                                        <p:attrNameLst>
                                          <p:attrName>ppt_w</p:attrName>
                                        </p:attrNameLst>
                                      </p:cBhvr>
                                    </p:anim>
                                    <p:anim by="(#ppt_w*0.50)" calcmode="lin" valueType="num">
                                      <p:cBhvr>
                                        <p:cTn id="25" dur="500" decel="50000" autoRev="1" fill="hold">
                                          <p:stCondLst>
                                            <p:cond delay="0"/>
                                          </p:stCondLst>
                                        </p:cTn>
                                        <p:tgtEl>
                                          <p:spTgt spid="3">
                                            <p:txEl>
                                              <p:pRg st="2" end="2"/>
                                            </p:txEl>
                                          </p:spTgt>
                                        </p:tgtEl>
                                        <p:attrNameLst>
                                          <p:attrName>ppt_x</p:attrName>
                                        </p:attrNameLst>
                                      </p:cBhvr>
                                    </p:anim>
                                    <p:anim from="(-#ppt_h/2)" to="(#ppt_y)" calcmode="lin" valueType="num">
                                      <p:cBhvr>
                                        <p:cTn id="26" dur="1000" fill="hold">
                                          <p:stCondLst>
                                            <p:cond delay="0"/>
                                          </p:stCondLst>
                                        </p:cTn>
                                        <p:tgtEl>
                                          <p:spTgt spid="3">
                                            <p:txEl>
                                              <p:pRg st="2" end="2"/>
                                            </p:txEl>
                                          </p:spTgt>
                                        </p:tgtEl>
                                        <p:attrNameLst>
                                          <p:attrName>ppt_y</p:attrName>
                                        </p:attrNameLst>
                                      </p:cBhvr>
                                    </p:anim>
                                    <p:animRot by="21600000">
                                      <p:cBhvr>
                                        <p:cTn id="27" dur="1000" fill="hold">
                                          <p:stCondLst>
                                            <p:cond delay="0"/>
                                          </p:stCondLst>
                                        </p:cTn>
                                        <p:tgtEl>
                                          <p:spTgt spid="3">
                                            <p:txEl>
                                              <p:pRg st="2" end="2"/>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4" end="4"/>
                                            </p:txEl>
                                          </p:spTgt>
                                        </p:tgtEl>
                                        <p:attrNameLst>
                                          <p:attrName>ppt_w</p:attrName>
                                        </p:attrNameLst>
                                      </p:cBhvr>
                                    </p:anim>
                                    <p:anim by="(#ppt_w*0.50)" calcmode="lin" valueType="num">
                                      <p:cBhvr>
                                        <p:cTn id="33" dur="500" decel="50000" autoRev="1" fill="hold">
                                          <p:stCondLst>
                                            <p:cond delay="0"/>
                                          </p:stCondLst>
                                        </p:cTn>
                                        <p:tgtEl>
                                          <p:spTgt spid="3">
                                            <p:txEl>
                                              <p:pRg st="4" end="4"/>
                                            </p:txEl>
                                          </p:spTgt>
                                        </p:tgtEl>
                                        <p:attrNameLst>
                                          <p:attrName>ppt_x</p:attrName>
                                        </p:attrNameLst>
                                      </p:cBhvr>
                                    </p:anim>
                                    <p:anim from="(-#ppt_h/2)" to="(#ppt_y)" calcmode="lin" valueType="num">
                                      <p:cBhvr>
                                        <p:cTn id="34" dur="1000" fill="hold">
                                          <p:stCondLst>
                                            <p:cond delay="0"/>
                                          </p:stCondLst>
                                        </p:cTn>
                                        <p:tgtEl>
                                          <p:spTgt spid="3">
                                            <p:txEl>
                                              <p:pRg st="4" end="4"/>
                                            </p:txEl>
                                          </p:spTgt>
                                        </p:tgtEl>
                                        <p:attrNameLst>
                                          <p:attrName>ppt_y</p:attrName>
                                        </p:attrNameLst>
                                      </p:cBhvr>
                                    </p:anim>
                                    <p:animRot by="21600000">
                                      <p:cBhvr>
                                        <p:cTn id="35" dur="1000" fill="hold">
                                          <p:stCondLst>
                                            <p:cond delay="0"/>
                                          </p:stCondLst>
                                        </p:cTn>
                                        <p:tgtEl>
                                          <p:spTgt spid="3">
                                            <p:txEl>
                                              <p:pRg st="4" end="4"/>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Ewa Kopacz</a:t>
            </a:r>
          </a:p>
        </p:txBody>
      </p:sp>
      <p:sp>
        <p:nvSpPr>
          <p:cNvPr id="3" name="Content Placeholder 2"/>
          <p:cNvSpPr>
            <a:spLocks noGrp="1"/>
          </p:cNvSpPr>
          <p:nvPr>
            <p:ph idx="1"/>
          </p:nvPr>
        </p:nvSpPr>
        <p:spPr/>
        <p:txBody>
          <a:bodyPr>
            <a:normAutofit fontScale="92500" lnSpcReduction="10000"/>
          </a:bodyPr>
          <a:lstStyle/>
          <a:p>
            <a:r>
              <a:rPr lang="vi-VN" dirty="0"/>
              <a:t>Ewa Kopacz (rođen 3. prosinac 1956 u Skaryszew) je poljski političar i trenutno premijer Poljske. Prethodno je bio maršal Sejm, jedina žena koja je na dužnosti. Osim toga, ona je bila ministrica zdravstva od studenog 2007. do studenog 2011. godine Kopacz je član Građanskog Platforme od 2001. Kopacz je postao premijer 22. rujna 2014. godine, naslijedivši Donald Tusk; ona je druga žena na dužnosti nakon Hanna Suchocka. Prije ušla u politiku, ona je pedijatar i liječnik opće prakse.</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79" y="3501008"/>
            <a:ext cx="4466519" cy="28231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80" y="3429000"/>
            <a:ext cx="3931538" cy="2855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670" y="548680"/>
            <a:ext cx="4158751" cy="28803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723430"/>
            <a:ext cx="4149331" cy="2751187"/>
          </a:xfrm>
          <a:prstGeom prst="rect">
            <a:avLst/>
          </a:prstGeom>
        </p:spPr>
      </p:pic>
    </p:spTree>
    <p:extLst>
      <p:ext uri="{BB962C8B-B14F-4D97-AF65-F5344CB8AC3E}">
        <p14:creationId xmlns:p14="http://schemas.microsoft.com/office/powerpoint/2010/main" val="30211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Robert Lewandowski</a:t>
            </a:r>
          </a:p>
        </p:txBody>
      </p:sp>
      <p:sp>
        <p:nvSpPr>
          <p:cNvPr id="3" name="Content Placeholder 2"/>
          <p:cNvSpPr>
            <a:spLocks noGrp="1"/>
          </p:cNvSpPr>
          <p:nvPr>
            <p:ph idx="1"/>
          </p:nvPr>
        </p:nvSpPr>
        <p:spPr/>
        <p:txBody>
          <a:bodyPr>
            <a:normAutofit fontScale="85000" lnSpcReduction="10000"/>
          </a:bodyPr>
          <a:lstStyle/>
          <a:p>
            <a:r>
              <a:rPr lang="hr-HR" dirty="0"/>
              <a:t>Prije Borussije igrao je za Deltu, Legiju, Znicz i Lech iz Poznanja. Za poljsku nogometnu reprezentaciju odigrao je 40 utakmica i postigao 13 golova. U lipnju 2008. prešao je iz Znicza u Lech za 1.5 milijuna </a:t>
            </a:r>
            <a:r>
              <a:rPr lang="hr-HR" dirty="0" smtClean="0"/>
              <a:t>zlota.11</a:t>
            </a:r>
            <a:r>
              <a:rPr lang="hr-HR" dirty="0"/>
              <a:t>. lipnja 2010. potpisao je četverogodišnji ugovor s njemačkom Borussijom ugovor je vrijedan oko 4.500.000 </a:t>
            </a:r>
            <a:r>
              <a:rPr lang="hr-HR" dirty="0" smtClean="0"/>
              <a:t>Eura. Rođen je 21. kolovoza 1988. Visok je 184 centimetara</a:t>
            </a:r>
            <a:endParaRPr lang="hr-HR" dirty="0"/>
          </a:p>
          <a:p>
            <a:endParaRPr lang="hr-HR" dirty="0"/>
          </a:p>
          <a:p>
            <a:r>
              <a:rPr lang="hr-HR" dirty="0"/>
              <a:t>3. siječnja 2014., Robert je potpisao ugovor s Bayern Münchenom na pet godina, te se priključuje momčadi u sezoni 2014./15</a:t>
            </a:r>
            <a:r>
              <a:rPr lang="hr-HR" dirty="0" smtClean="0"/>
              <a:t>.</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84" y="3770387"/>
            <a:ext cx="3456384" cy="30876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627610"/>
            <a:ext cx="3960440" cy="28528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03923"/>
            <a:ext cx="3491586" cy="32540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404664"/>
            <a:ext cx="4766914" cy="2970929"/>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866920" y="4000320"/>
              <a:ext cx="360" cy="360"/>
            </p14:xfrm>
          </p:contentPart>
        </mc:Choice>
        <mc:Fallback xmlns="">
          <p:pic>
            <p:nvPicPr>
              <p:cNvPr id="8" name="Ink 7"/>
              <p:cNvPicPr/>
              <p:nvPr/>
            </p:nvPicPr>
            <p:blipFill>
              <a:blip r:embed="rId7"/>
              <a:stretch>
                <a:fillRect/>
              </a:stretch>
            </p:blipFill>
            <p:spPr>
              <a:xfrm>
                <a:off x="5857560" y="3990960"/>
                <a:ext cx="19080" cy="19080"/>
              </a:xfrm>
              <a:prstGeom prst="rect">
                <a:avLst/>
              </a:prstGeom>
            </p:spPr>
          </p:pic>
        </mc:Fallback>
      </mc:AlternateContent>
    </p:spTree>
    <p:extLst>
      <p:ext uri="{BB962C8B-B14F-4D97-AF65-F5344CB8AC3E}">
        <p14:creationId xmlns:p14="http://schemas.microsoft.com/office/powerpoint/2010/main" val="313114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1331640" y="2420888"/>
            <a:ext cx="6400800" cy="3048001"/>
          </a:xfrm>
        </p:spPr>
        <p:txBody>
          <a:bodyPr/>
          <a:lstStyle/>
          <a:p>
            <a:r>
              <a:rPr lang="hr-HR" spc="300" dirty="0" smtClean="0"/>
              <a:t>NAPRVIO: Ivan Halama 6.b</a:t>
            </a:r>
          </a:p>
          <a:p>
            <a:r>
              <a:rPr lang="hr-HR" dirty="0" smtClean="0"/>
              <a:t>IZVORI: </a:t>
            </a:r>
            <a:r>
              <a:rPr lang="hr-HR" spc="300" dirty="0" smtClean="0"/>
              <a:t>Wikipedia</a:t>
            </a:r>
            <a:endParaRPr lang="hr-HR" spc="300" dirty="0"/>
          </a:p>
          <a:p>
            <a:endParaRPr lang="hr-HR" dirty="0" smtClean="0"/>
          </a:p>
          <a:p>
            <a:endParaRPr lang="hr-HR" dirty="0"/>
          </a:p>
          <a:p>
            <a:pPr indent="0">
              <a:buNone/>
            </a:pPr>
            <a:r>
              <a:rPr lang="hr-HR" dirty="0" smtClean="0"/>
              <a:t>                                         Zagreb 2014.</a:t>
            </a:r>
            <a:endParaRPr lang="hr-HR" dirty="0"/>
          </a:p>
        </p:txBody>
      </p:sp>
    </p:spTree>
    <p:extLst>
      <p:ext uri="{BB962C8B-B14F-4D97-AF65-F5344CB8AC3E}">
        <p14:creationId xmlns:p14="http://schemas.microsoft.com/office/powerpoint/2010/main" val="35049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iterate type="lt">
                                    <p:tmPct val="50000"/>
                                  </p:iterate>
                                  <p:childTnLst>
                                    <p:anim calcmode="lin" valueType="num">
                                      <p:cBhvr>
                                        <p:cTn id="6" dur="1000">
                                          <p:stCondLst>
                                            <p:cond delay="0"/>
                                          </p:stCondLst>
                                        </p:cTn>
                                        <p:tgtEl>
                                          <p:spTgt spid="3">
                                            <p:txEl>
                                              <p:pRg st="0" end="0"/>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3">
                                            <p:txEl>
                                              <p:pRg st="0" end="0"/>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par>
                                <p:cTn id="9" presetID="38" presetClass="exit" presetSubtype="0" accel="50000" fill="hold" nodeType="withEffect">
                                  <p:stCondLst>
                                    <p:cond delay="0"/>
                                  </p:stCondLst>
                                  <p:iterate type="lt">
                                    <p:tmPct val="50000"/>
                                  </p:iterate>
                                  <p:childTnLst>
                                    <p:anim calcmode="lin" valueType="num">
                                      <p:cBhvr>
                                        <p:cTn id="10" dur="1000">
                                          <p:stCondLst>
                                            <p:cond delay="0"/>
                                          </p:stCondLst>
                                        </p:cTn>
                                        <p:tgtEl>
                                          <p:spTgt spid="3">
                                            <p:txEl>
                                              <p:pRg st="1" end="1"/>
                                            </p:txEl>
                                          </p:spTgt>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3">
                                            <p:txEl>
                                              <p:pRg st="1" end="1"/>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3">
                                            <p:txEl>
                                              <p:pRg st="1" end="1"/>
                                            </p:txEl>
                                          </p:spTgt>
                                        </p:tgtEl>
                                        <p:attrNameLst>
                                          <p:attrName>style.visibility</p:attrName>
                                        </p:attrNameLst>
                                      </p:cBhvr>
                                      <p:to>
                                        <p:strVal val="hidden"/>
                                      </p:to>
                                    </p:set>
                                  </p:childTnLst>
                                </p:cTn>
                              </p:par>
                              <p:par>
                                <p:cTn id="13" presetID="38" presetClass="exit" presetSubtype="0" accel="50000" fill="hold" nodeType="withEffect">
                                  <p:stCondLst>
                                    <p:cond delay="0"/>
                                  </p:stCondLst>
                                  <p:iterate type="lt">
                                    <p:tmPct val="50000"/>
                                  </p:iterate>
                                  <p:childTnLst>
                                    <p:anim calcmode="lin" valueType="num">
                                      <p:cBhvr>
                                        <p:cTn id="14" dur="1000">
                                          <p:stCondLst>
                                            <p:cond delay="0"/>
                                          </p:stCondLst>
                                        </p:cTn>
                                        <p:tgtEl>
                                          <p:spTgt spid="3">
                                            <p:txEl>
                                              <p:pRg st="4" end="4"/>
                                            </p:txEl>
                                          </p:spTgt>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3">
                                            <p:txEl>
                                              <p:pRg st="4" end="4"/>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151</TotalTime>
  <Words>648</Words>
  <Application>Microsoft Office PowerPoint</Application>
  <PresentationFormat>Prikaz na zaslonu (4:3)</PresentationFormat>
  <Paragraphs>27</Paragraphs>
  <Slides>7</Slides>
  <Notes>0</Notes>
  <HiddenSlides>0</HiddenSlides>
  <MMClips>0</MMClips>
  <ScaleCrop>false</ScaleCrop>
  <HeadingPairs>
    <vt:vector size="4" baseType="variant">
      <vt:variant>
        <vt:lpstr>Tema</vt:lpstr>
      </vt:variant>
      <vt:variant>
        <vt:i4>1</vt:i4>
      </vt:variant>
      <vt:variant>
        <vt:lpstr>Naslovi slajdova</vt:lpstr>
      </vt:variant>
      <vt:variant>
        <vt:i4>7</vt:i4>
      </vt:variant>
    </vt:vector>
  </HeadingPairs>
  <TitlesOfParts>
    <vt:vector size="8" baseType="lpstr">
      <vt:lpstr>Couture</vt:lpstr>
      <vt:lpstr>POZNATE LIČNOSTI</vt:lpstr>
      <vt:lpstr>Ivan Pavao II.</vt:lpstr>
      <vt:lpstr>Bronisław Komorowski</vt:lpstr>
      <vt:lpstr>Lech Wałęsa</vt:lpstr>
      <vt:lpstr>Ewa Kopacz</vt:lpstr>
      <vt:lpstr>Robert Lewandowski</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POZNATE LIČNOSTI</dc:title>
  <dc:creator>Ivan Halama</dc:creator>
  <cp:lastModifiedBy>ucenik11</cp:lastModifiedBy>
  <cp:revision>14</cp:revision>
  <dcterms:created xsi:type="dcterms:W3CDTF">2014-11-19T15:26:13Z</dcterms:created>
  <dcterms:modified xsi:type="dcterms:W3CDTF">2015-05-22T10:05:15Z</dcterms:modified>
</cp:coreProperties>
</file>