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sldIdLst>
    <p:sldId id="256" r:id="rId2"/>
    <p:sldId id="261" r:id="rId3"/>
    <p:sldId id="262" r:id="rId4"/>
    <p:sldId id="259" r:id="rId5"/>
    <p:sldId id="264" r:id="rId6"/>
    <p:sldId id="266" r:id="rId7"/>
    <p:sldId id="267" r:id="rId8"/>
    <p:sldId id="265" r:id="rId9"/>
    <p:sldId id="268" r:id="rId10"/>
    <p:sldId id="269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45" autoAdjust="0"/>
  </p:normalViewPr>
  <p:slideViewPr>
    <p:cSldViewPr>
      <p:cViewPr varScale="1">
        <p:scale>
          <a:sx n="105" d="100"/>
          <a:sy n="105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122E7-7CDD-441C-8660-4146F338290B}" type="datetimeFigureOut">
              <a:rPr lang="hr-HR" smtClean="0"/>
              <a:t>22.5.2015.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3BDCC-C32A-432B-87FB-1CAA8BCEA7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4469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9261-005E-4FD5-9203-4D4575E565A7}" type="datetimeFigureOut">
              <a:rPr lang="hr-HR" smtClean="0"/>
              <a:t>22.5.2015.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9FE5-E30D-47DE-9672-F31F495AD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994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9261-005E-4FD5-9203-4D4575E565A7}" type="datetimeFigureOut">
              <a:rPr lang="hr-HR" smtClean="0"/>
              <a:t>22.5.2015.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9FE5-E30D-47DE-9672-F31F495AD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471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9261-005E-4FD5-9203-4D4575E565A7}" type="datetimeFigureOut">
              <a:rPr lang="hr-HR" smtClean="0"/>
              <a:t>22.5.2015.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9FE5-E30D-47DE-9672-F31F495AD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6630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9261-005E-4FD5-9203-4D4575E565A7}" type="datetimeFigureOut">
              <a:rPr lang="hr-HR" smtClean="0"/>
              <a:t>22.5.2015.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9FE5-E30D-47DE-9672-F31F495AD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908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9261-005E-4FD5-9203-4D4575E565A7}" type="datetimeFigureOut">
              <a:rPr lang="hr-HR" smtClean="0"/>
              <a:t>22.5.2015.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9FE5-E30D-47DE-9672-F31F495AD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8476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9261-005E-4FD5-9203-4D4575E565A7}" type="datetimeFigureOut">
              <a:rPr lang="hr-HR" smtClean="0"/>
              <a:t>22.5.2015.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9FE5-E30D-47DE-9672-F31F495AD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505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9261-005E-4FD5-9203-4D4575E565A7}" type="datetimeFigureOut">
              <a:rPr lang="hr-HR" smtClean="0"/>
              <a:t>22.5.2015.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9FE5-E30D-47DE-9672-F31F495AD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476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9261-005E-4FD5-9203-4D4575E565A7}" type="datetimeFigureOut">
              <a:rPr lang="hr-HR" smtClean="0"/>
              <a:t>22.5.2015.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9FE5-E30D-47DE-9672-F31F495AD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9073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9261-005E-4FD5-9203-4D4575E565A7}" type="datetimeFigureOut">
              <a:rPr lang="hr-HR" smtClean="0"/>
              <a:t>22.5.2015.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9FE5-E30D-47DE-9672-F31F495AD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685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9261-005E-4FD5-9203-4D4575E565A7}" type="datetimeFigureOut">
              <a:rPr lang="hr-HR" smtClean="0"/>
              <a:t>22.5.2015.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9FE5-E30D-47DE-9672-F31F495AD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915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9261-005E-4FD5-9203-4D4575E565A7}" type="datetimeFigureOut">
              <a:rPr lang="hr-HR" smtClean="0"/>
              <a:t>22.5.2015.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9FE5-E30D-47DE-9672-F31F495AD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372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A9261-005E-4FD5-9203-4D4575E565A7}" type="datetimeFigureOut">
              <a:rPr lang="hr-HR" smtClean="0"/>
              <a:t>22.5.2015.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A9FE5-E30D-47DE-9672-F31F495AD9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6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1831" TargetMode="External"/><Relationship Id="rId2" Type="http://schemas.openxmlformats.org/officeDocument/2006/relationships/hyperlink" Target="http://hr.wikipedia.org/wiki/Poljsk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hr.wikipedia.org/wiki/Italija" TargetMode="External"/><Relationship Id="rId3" Type="http://schemas.openxmlformats.org/officeDocument/2006/relationships/hyperlink" Target="http://hr.wikipedia.org/wiki/Himna" TargetMode="External"/><Relationship Id="rId7" Type="http://schemas.openxmlformats.org/officeDocument/2006/relationships/hyperlink" Target="http://hr.wikipedia.org/wiki/Poljski_jezik" TargetMode="External"/><Relationship Id="rId12" Type="http://schemas.openxmlformats.org/officeDocument/2006/relationships/hyperlink" Target="https://www.youtube.com/watch?v=6K4s2lU8w-Y" TargetMode="External"/><Relationship Id="rId2" Type="http://schemas.openxmlformats.org/officeDocument/2006/relationships/hyperlink" Target="http://hr.wikipedia.org/wiki/Poljsk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r.wikipedia.org/wiki/Jan_Henryk_D%C4%85browski" TargetMode="External"/><Relationship Id="rId11" Type="http://schemas.openxmlformats.org/officeDocument/2006/relationships/hyperlink" Target="http://hr.wikipedia.org/wiki/%C5%A0vedski_potop" TargetMode="External"/><Relationship Id="rId5" Type="http://schemas.openxmlformats.org/officeDocument/2006/relationships/hyperlink" Target="http://hr.wikipedia.org/w/index.php?title=J%C3%B3zef_Wybicki&amp;action=edit&amp;redlink=1" TargetMode="External"/><Relationship Id="rId10" Type="http://schemas.openxmlformats.org/officeDocument/2006/relationships/hyperlink" Target="http://hr.wikipedia.org/w/index.php?title=Stefan_Czarniecki&amp;action=edit&amp;redlink=1" TargetMode="External"/><Relationship Id="rId4" Type="http://schemas.openxmlformats.org/officeDocument/2006/relationships/hyperlink" Target="http://hr.wikipedia.org/wiki/1797" TargetMode="External"/><Relationship Id="rId9" Type="http://schemas.openxmlformats.org/officeDocument/2006/relationships/hyperlink" Target="http://hr.wikipedia.org/wiki/Napoleon_Bonapart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Gro%C5%A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hr.wikipedia.org/wiki/1995.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8800" b="1" dirty="0" smtClean="0"/>
              <a:t>Poljska u EU</a:t>
            </a:r>
            <a:endParaRPr lang="hr-HR" sz="8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r>
              <a:rPr lang="hr-HR" sz="5400" dirty="0">
                <a:solidFill>
                  <a:schemeClr val="accent2">
                    <a:lumMod val="75000"/>
                  </a:schemeClr>
                </a:solidFill>
              </a:rPr>
              <a:t>Z</a:t>
            </a:r>
            <a:r>
              <a:rPr lang="hr-HR" sz="5400" dirty="0" smtClean="0">
                <a:solidFill>
                  <a:schemeClr val="accent2">
                    <a:lumMod val="75000"/>
                  </a:schemeClr>
                </a:solidFill>
              </a:rPr>
              <a:t>astava, himna,valuta i pozdravi</a:t>
            </a:r>
            <a:endParaRPr lang="hr-HR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60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/>
          </a:bodyPr>
          <a:lstStyle/>
          <a:p>
            <a:r>
              <a:rPr lang="hr-HR" sz="4800" dirty="0" smtClean="0">
                <a:solidFill>
                  <a:schemeClr val="accent2">
                    <a:lumMod val="50000"/>
                  </a:schemeClr>
                </a:solidFill>
              </a:rPr>
              <a:t>Jakov </a:t>
            </a:r>
            <a:r>
              <a:rPr lang="hr-HR" sz="4800" dirty="0" err="1" smtClean="0">
                <a:solidFill>
                  <a:schemeClr val="accent2">
                    <a:lumMod val="50000"/>
                  </a:schemeClr>
                </a:solidFill>
              </a:rPr>
              <a:t>Stanušić</a:t>
            </a:r>
            <a:r>
              <a:rPr lang="hr-HR" sz="4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r-HR" sz="4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sz="4800" dirty="0" smtClean="0">
                <a:solidFill>
                  <a:schemeClr val="accent2">
                    <a:lumMod val="50000"/>
                  </a:schemeClr>
                </a:solidFill>
              </a:rPr>
              <a:t>i</a:t>
            </a:r>
            <a:br>
              <a:rPr lang="hr-HR" sz="4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sz="4800" dirty="0" smtClean="0">
                <a:solidFill>
                  <a:schemeClr val="accent2">
                    <a:lumMod val="50000"/>
                  </a:schemeClr>
                </a:solidFill>
              </a:rPr>
              <a:t>Luka </a:t>
            </a:r>
            <a:r>
              <a:rPr lang="hr-HR" sz="4800" dirty="0" err="1" smtClean="0">
                <a:solidFill>
                  <a:schemeClr val="accent2">
                    <a:lumMod val="50000"/>
                  </a:schemeClr>
                </a:solidFill>
              </a:rPr>
              <a:t>Zirdum</a:t>
            </a:r>
            <a:r>
              <a:rPr lang="hr-HR" sz="4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r-HR" sz="4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sz="4800" dirty="0" smtClean="0">
                <a:solidFill>
                  <a:schemeClr val="accent2">
                    <a:lumMod val="50000"/>
                  </a:schemeClr>
                </a:solidFill>
              </a:rPr>
              <a:t>6.b</a:t>
            </a:r>
            <a:endParaRPr lang="hr-HR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97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0669"/>
            <a:ext cx="8136903" cy="576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32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sdnt.byethost6.com/MapaEvrop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2033"/>
            <a:ext cx="7992888" cy="58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7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64896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94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56084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6225" y="116632"/>
            <a:ext cx="8591550" cy="6336703"/>
          </a:xfrm>
        </p:spPr>
        <p:txBody>
          <a:bodyPr>
            <a:normAutofit/>
          </a:bodyPr>
          <a:lstStyle/>
          <a:p>
            <a:r>
              <a:rPr lang="hr-HR" sz="9600" dirty="0" smtClean="0">
                <a:solidFill>
                  <a:srgbClr val="00B0F0"/>
                </a:solidFill>
              </a:rPr>
              <a:t/>
            </a:r>
            <a:br>
              <a:rPr lang="hr-HR" sz="9600" dirty="0" smtClean="0">
                <a:solidFill>
                  <a:srgbClr val="00B0F0"/>
                </a:solidFill>
              </a:rPr>
            </a:br>
            <a:r>
              <a:rPr lang="hr-HR" sz="9600" dirty="0">
                <a:solidFill>
                  <a:srgbClr val="00B0F0"/>
                </a:solidFill>
              </a:rPr>
              <a:t/>
            </a:r>
            <a:br>
              <a:rPr lang="hr-HR" sz="9600" dirty="0">
                <a:solidFill>
                  <a:srgbClr val="00B0F0"/>
                </a:solidFill>
              </a:rPr>
            </a:br>
            <a:r>
              <a:rPr lang="hr-HR" sz="9600" dirty="0" smtClean="0">
                <a:solidFill>
                  <a:srgbClr val="00B0F0"/>
                </a:solidFill>
              </a:rPr>
              <a:t/>
            </a:r>
            <a:br>
              <a:rPr lang="hr-HR" sz="9600" dirty="0" smtClean="0">
                <a:solidFill>
                  <a:srgbClr val="00B0F0"/>
                </a:solidFill>
              </a:rPr>
            </a:br>
            <a:endParaRPr lang="hr-HR" sz="9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-315415"/>
            <a:ext cx="5291137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12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467544" y="620689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Zastava </a:t>
            </a:r>
            <a:r>
              <a:rPr lang="hr-HR" b="1" dirty="0">
                <a:hlinkClick r:id="rId2" tooltip="Poljska"/>
              </a:rPr>
              <a:t>Poljske</a:t>
            </a:r>
            <a:r>
              <a:rPr lang="hr-HR" dirty="0"/>
              <a:t> sastoji se od bijele i crvene boje. 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467544" y="119675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Zastava potječe iz </a:t>
            </a:r>
            <a:r>
              <a:rPr lang="hr-HR" dirty="0">
                <a:hlinkClick r:id="rId3" tooltip="1831"/>
              </a:rPr>
              <a:t>1831</a:t>
            </a:r>
            <a:r>
              <a:rPr lang="hr-HR" dirty="0"/>
              <a:t>. godine i predstavlja jedan od tri simbola Republike </a:t>
            </a:r>
            <a:r>
              <a:rPr lang="hr-HR" dirty="0" smtClean="0"/>
              <a:t>Poljske,grb</a:t>
            </a:r>
            <a:r>
              <a:rPr lang="hr-HR" dirty="0"/>
              <a:t> (</a:t>
            </a:r>
            <a:r>
              <a:rPr lang="hr-HR" dirty="0" smtClean="0"/>
              <a:t>bijeli orao).</a:t>
            </a:r>
            <a:endParaRPr lang="hr-H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88840"/>
            <a:ext cx="3672408" cy="431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56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755576" y="836712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/>
              <a:t>Mazurek</a:t>
            </a:r>
            <a:r>
              <a:rPr lang="hr-HR" b="1" dirty="0"/>
              <a:t> </a:t>
            </a:r>
            <a:r>
              <a:rPr lang="hr-HR" b="1" dirty="0" err="1"/>
              <a:t>Dąbrowskiego</a:t>
            </a:r>
            <a:r>
              <a:rPr lang="hr-HR" dirty="0"/>
              <a:t> je </a:t>
            </a:r>
            <a:r>
              <a:rPr lang="hr-HR" dirty="0">
                <a:hlinkClick r:id="rId2" tooltip="Poljska"/>
              </a:rPr>
              <a:t>poljska</a:t>
            </a:r>
            <a:r>
              <a:rPr lang="hr-HR" dirty="0"/>
              <a:t> nacionalna </a:t>
            </a:r>
            <a:r>
              <a:rPr lang="hr-HR" dirty="0">
                <a:hlinkClick r:id="rId3" tooltip="Himna"/>
              </a:rPr>
              <a:t>himna</a:t>
            </a:r>
            <a:r>
              <a:rPr lang="hr-HR" dirty="0"/>
              <a:t>, a </a:t>
            </a:r>
            <a:r>
              <a:rPr lang="hr-HR" dirty="0">
                <a:hlinkClick r:id="rId4" tooltip="1797"/>
              </a:rPr>
              <a:t>1797</a:t>
            </a:r>
            <a:r>
              <a:rPr lang="hr-HR" dirty="0"/>
              <a:t>. ju je napisao </a:t>
            </a:r>
            <a:r>
              <a:rPr lang="hr-HR" dirty="0" err="1">
                <a:hlinkClick r:id="rId5" tooltip="Józef Wybicki (stranica ne postoji)"/>
              </a:rPr>
              <a:t>Józef</a:t>
            </a:r>
            <a:r>
              <a:rPr lang="hr-HR" dirty="0">
                <a:hlinkClick r:id="rId5" tooltip="Józef Wybicki (stranica ne postoji)"/>
              </a:rPr>
              <a:t> </a:t>
            </a:r>
            <a:r>
              <a:rPr lang="hr-HR" dirty="0" err="1">
                <a:hlinkClick r:id="rId5" tooltip="Józef Wybicki (stranica ne postoji)"/>
              </a:rPr>
              <a:t>Wybicki</a:t>
            </a:r>
            <a:r>
              <a:rPr lang="hr-HR" dirty="0"/>
              <a:t>. Nazvana je po poljskom vojnom </a:t>
            </a:r>
            <a:r>
              <a:rPr lang="hr-HR" dirty="0" smtClean="0"/>
              <a:t>zapovjedniku</a:t>
            </a:r>
            <a:r>
              <a:rPr lang="hr-HR" dirty="0"/>
              <a:t> </a:t>
            </a:r>
            <a:r>
              <a:rPr lang="hr-HR" dirty="0">
                <a:hlinkClick r:id="rId6" tooltip="Jan Henryk Dąbrowski"/>
              </a:rPr>
              <a:t>Janu </a:t>
            </a:r>
            <a:r>
              <a:rPr lang="hr-HR" dirty="0" err="1">
                <a:hlinkClick r:id="rId6" tooltip="Jan Henryk Dąbrowski"/>
              </a:rPr>
              <a:t>Henryku</a:t>
            </a:r>
            <a:r>
              <a:rPr lang="hr-HR" dirty="0">
                <a:hlinkClick r:id="rId6" tooltip="Jan Henryk Dąbrowski"/>
              </a:rPr>
              <a:t> </a:t>
            </a:r>
            <a:r>
              <a:rPr lang="hr-HR" dirty="0" err="1" smtClean="0">
                <a:hlinkClick r:id="rId6" tooltip="Jan Henryk Dąbrowski"/>
              </a:rPr>
              <a:t>Dąbrowskome</a:t>
            </a:r>
            <a:r>
              <a:rPr lang="hr-HR" dirty="0" smtClean="0"/>
              <a:t>,a</a:t>
            </a:r>
            <a:r>
              <a:rPr lang="pl-PL" dirty="0" smtClean="0"/>
              <a:t> poznata je </a:t>
            </a:r>
            <a:r>
              <a:rPr lang="pl-PL" dirty="0"/>
              <a:t>i pod </a:t>
            </a:r>
            <a:r>
              <a:rPr lang="pl-PL" dirty="0" smtClean="0"/>
              <a:t>imenom:                                           </a:t>
            </a:r>
            <a:r>
              <a:rPr lang="pl-PL" dirty="0" smtClean="0">
                <a:solidFill>
                  <a:srgbClr val="C00000"/>
                </a:solidFill>
              </a:rPr>
              <a:t>"</a:t>
            </a:r>
            <a:r>
              <a:rPr lang="pl-PL" dirty="0">
                <a:solidFill>
                  <a:srgbClr val="C00000"/>
                </a:solidFill>
              </a:rPr>
              <a:t>Poljska nikad neće </a:t>
            </a:r>
            <a:r>
              <a:rPr lang="pl-PL" dirty="0" smtClean="0">
                <a:solidFill>
                  <a:srgbClr val="C00000"/>
                </a:solidFill>
              </a:rPr>
              <a:t>umrijeti„.</a:t>
            </a:r>
          </a:p>
          <a:p>
            <a:endParaRPr lang="pl-PL" dirty="0"/>
          </a:p>
          <a:p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611560" y="191683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863440"/>
              </p:ext>
            </p:extLst>
          </p:nvPr>
        </p:nvGraphicFramePr>
        <p:xfrm>
          <a:off x="2339752" y="2101498"/>
          <a:ext cx="3535637" cy="4536488"/>
        </p:xfrm>
        <a:graphic>
          <a:graphicData uri="http://schemas.openxmlformats.org/drawingml/2006/table">
            <a:tbl>
              <a:tblPr/>
              <a:tblGrid>
                <a:gridCol w="1738232"/>
                <a:gridCol w="1797405"/>
              </a:tblGrid>
              <a:tr h="113759">
                <a:tc>
                  <a:txBody>
                    <a:bodyPr/>
                    <a:lstStyle/>
                    <a:p>
                      <a:r>
                        <a:rPr lang="hr-HR" sz="600" b="1" dirty="0" err="1"/>
                        <a:t>Mazurek</a:t>
                      </a:r>
                      <a:r>
                        <a:rPr lang="hr-HR" sz="600" b="1" dirty="0"/>
                        <a:t> </a:t>
                      </a:r>
                      <a:r>
                        <a:rPr lang="hr-HR" sz="600" b="1" dirty="0" err="1"/>
                        <a:t>Dąbrowskiego</a:t>
                      </a:r>
                      <a:r>
                        <a:rPr lang="hr-HR" sz="600" dirty="0"/>
                        <a:t> (</a:t>
                      </a:r>
                      <a:r>
                        <a:rPr lang="hr-HR" sz="600" u="none" strike="noStrike" dirty="0">
                          <a:solidFill>
                            <a:srgbClr val="0B0080"/>
                          </a:solidFill>
                          <a:effectLst/>
                          <a:hlinkClick r:id="rId7" tooltip="Poljski jezik"/>
                        </a:rPr>
                        <a:t>poljski</a:t>
                      </a:r>
                      <a:r>
                        <a:rPr lang="hr-HR" sz="600" dirty="0"/>
                        <a:t>)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600" b="1"/>
                        <a:t>Mazurka Dąbrowskog</a:t>
                      </a:r>
                      <a:r>
                        <a:rPr lang="hr-HR" sz="600"/>
                        <a:t> (hrvatski)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r>
                        <a:rPr lang="hr-HR" sz="600"/>
                        <a:t>Jeszcze Polska nie zginęła,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600" dirty="0"/>
                        <a:t>Jošte Poljska ni propala,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r>
                        <a:rPr lang="hr-HR" sz="600"/>
                        <a:t>Kiedy my żyjemy.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600" dirty="0"/>
                        <a:t>dok mi živimo.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r>
                        <a:rPr lang="pl-PL" sz="600"/>
                        <a:t>Co nam obca przemoc wzięła,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600" dirty="0"/>
                        <a:t>Što god nam sila strana otela,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r>
                        <a:rPr lang="hr-HR" sz="600"/>
                        <a:t>Szablą odbierzemy.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600" dirty="0"/>
                        <a:t>vratit ćemo sabljom.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r>
                        <a:rPr lang="hr-HR" sz="600" i="1"/>
                        <a:t>Marsz, marsz, </a:t>
                      </a:r>
                      <a:r>
                        <a:rPr lang="hr-HR" sz="600" i="1" u="none" strike="noStrike">
                          <a:solidFill>
                            <a:srgbClr val="0B0080"/>
                          </a:solidFill>
                          <a:effectLst/>
                          <a:hlinkClick r:id="rId6" tooltip="Jan Henryk Dąbrowski"/>
                        </a:rPr>
                        <a:t>Dąbrowski</a:t>
                      </a:r>
                      <a:r>
                        <a:rPr lang="hr-HR" sz="600" i="1"/>
                        <a:t>,</a:t>
                      </a:r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600" i="1"/>
                        <a:t>Stupaj, stupaj, Dąbrowski,</a:t>
                      </a:r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r>
                        <a:rPr lang="pl-PL" sz="600" i="1"/>
                        <a:t>Z ziemi włoskiej do Polski,</a:t>
                      </a:r>
                      <a:endParaRPr lang="pl-PL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600" i="1"/>
                        <a:t>od </a:t>
                      </a:r>
                      <a:r>
                        <a:rPr lang="hr-HR" sz="600" i="1" u="none" strike="noStrike">
                          <a:solidFill>
                            <a:srgbClr val="0B0080"/>
                          </a:solidFill>
                          <a:effectLst/>
                          <a:hlinkClick r:id="rId8" tooltip="Italija"/>
                        </a:rPr>
                        <a:t>Italije</a:t>
                      </a:r>
                      <a:r>
                        <a:rPr lang="hr-HR" sz="600" i="1"/>
                        <a:t> do Poljske.</a:t>
                      </a:r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r>
                        <a:rPr lang="hr-HR" sz="600" i="1"/>
                        <a:t>Za twoim przewodem</a:t>
                      </a:r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600" i="1"/>
                        <a:t>Pod tvojim vodstvom</a:t>
                      </a:r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r>
                        <a:rPr lang="hr-HR" sz="600" i="1"/>
                        <a:t>Złączym się z narodem.</a:t>
                      </a:r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600" i="1"/>
                        <a:t>ujedinit ćemo se s narodom.</a:t>
                      </a:r>
                      <a:endParaRPr lang="pt-B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646">
                <a:tc>
                  <a:txBody>
                    <a:bodyPr/>
                    <a:lstStyle/>
                    <a:p>
                      <a:r>
                        <a:rPr lang="hr-HR" sz="600" dirty="0" err="1"/>
                        <a:t>Przejdziem</a:t>
                      </a:r>
                      <a:r>
                        <a:rPr lang="hr-HR" sz="600" dirty="0"/>
                        <a:t> </a:t>
                      </a:r>
                      <a:r>
                        <a:rPr lang="hr-HR" sz="600" dirty="0" err="1"/>
                        <a:t>Wisłę</a:t>
                      </a:r>
                      <a:r>
                        <a:rPr lang="hr-HR" sz="600" dirty="0"/>
                        <a:t>, </a:t>
                      </a:r>
                      <a:r>
                        <a:rPr lang="hr-HR" sz="600" dirty="0" err="1"/>
                        <a:t>przejdziem</a:t>
                      </a:r>
                      <a:r>
                        <a:rPr lang="hr-HR" sz="600" dirty="0"/>
                        <a:t> </a:t>
                      </a:r>
                      <a:r>
                        <a:rPr lang="hr-HR" sz="600" dirty="0" err="1"/>
                        <a:t>Wartę</a:t>
                      </a:r>
                      <a:r>
                        <a:rPr lang="hr-HR" sz="600" dirty="0"/>
                        <a:t>,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600"/>
                        <a:t>Preko Vistule, preko Warte,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r>
                        <a:rPr lang="hr-HR" sz="600"/>
                        <a:t>Będziem Polakami,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600"/>
                        <a:t>Bit ćemo Poljaci.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r>
                        <a:rPr lang="hr-HR" sz="600"/>
                        <a:t>Dał nam przykład </a:t>
                      </a:r>
                      <a:r>
                        <a:rPr lang="hr-HR" sz="600" u="none" strike="noStrike">
                          <a:solidFill>
                            <a:srgbClr val="0B0080"/>
                          </a:solidFill>
                          <a:effectLst/>
                          <a:hlinkClick r:id="rId9" tooltip="Napoleon Bonaparte"/>
                        </a:rPr>
                        <a:t>Bonaparte</a:t>
                      </a:r>
                      <a:r>
                        <a:rPr lang="hr-HR" sz="600"/>
                        <a:t>,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600"/>
                        <a:t>Dao nam je primjer Bonaparte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r>
                        <a:rPr lang="hr-HR" sz="600"/>
                        <a:t>Jak zwyciężać mamy.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600"/>
                        <a:t>kako trebamo pobijediti.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r>
                        <a:rPr lang="hr-HR" sz="600" i="1"/>
                        <a:t>Marsz, marsz, Dąbrowski…</a:t>
                      </a:r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600" i="1"/>
                        <a:t>Stupaj, stupaj, Dąbrowski…</a:t>
                      </a:r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r>
                        <a:rPr lang="hr-HR" sz="600"/>
                        <a:t>Jak Czarniecki do Poznania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600"/>
                        <a:t>Kao </a:t>
                      </a:r>
                      <a:r>
                        <a:rPr lang="hr-HR" sz="600" u="none" strike="noStrike">
                          <a:solidFill>
                            <a:srgbClr val="A55858"/>
                          </a:solidFill>
                          <a:effectLst/>
                          <a:hlinkClick r:id="rId10" tooltip="Stefan Czarniecki (stranica ne postoji)"/>
                        </a:rPr>
                        <a:t>Czarniecki</a:t>
                      </a:r>
                      <a:r>
                        <a:rPr lang="hr-HR" sz="600"/>
                        <a:t> do Poznańa,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r>
                        <a:rPr lang="hr-HR" sz="600"/>
                        <a:t>Po szwedzkim zaborze,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600"/>
                        <a:t>poslije </a:t>
                      </a:r>
                      <a:r>
                        <a:rPr lang="hr-HR" sz="600" u="none" strike="noStrike">
                          <a:solidFill>
                            <a:srgbClr val="0B0080"/>
                          </a:solidFill>
                          <a:effectLst/>
                          <a:hlinkClick r:id="rId11" tooltip="Švedski potop"/>
                        </a:rPr>
                        <a:t>Švedskog potopa</a:t>
                      </a:r>
                      <a:r>
                        <a:rPr lang="hr-HR" sz="600"/>
                        <a:t>,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r>
                        <a:rPr lang="hr-HR" sz="600"/>
                        <a:t>Dla ojczyzny ratowania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600"/>
                        <a:t>zbog rata za domovinu,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r>
                        <a:rPr lang="hr-HR" sz="600"/>
                        <a:t>Wrócił się przez morze.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600"/>
                        <a:t>vraća se preko pučine.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r>
                        <a:rPr lang="hr-HR" sz="600" i="1"/>
                        <a:t>Marsz, marsz, Dąbrowski…</a:t>
                      </a:r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600" i="1"/>
                        <a:t>Stupaj, stupaj, Dąbrowski…</a:t>
                      </a:r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r>
                        <a:rPr lang="pl-PL" sz="600"/>
                        <a:t>Już tam ojciec do swej Basi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600"/>
                        <a:t>A kad tamo, otac svojoj Basii,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r>
                        <a:rPr lang="hr-HR" sz="600"/>
                        <a:t>Mówi zapłakany: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600"/>
                        <a:t>veli plačući: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r>
                        <a:rPr lang="hr-HR" sz="600"/>
                        <a:t>"Słuchaj jeno, pono nasi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600"/>
                        <a:t>"Slušaj samo, kao da naši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r>
                        <a:rPr lang="hr-HR" sz="600"/>
                        <a:t>Biją w tarabany."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600"/>
                        <a:t>sviraju vojne bubnjeve."</a:t>
                      </a:r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759">
                <a:tc>
                  <a:txBody>
                    <a:bodyPr/>
                    <a:lstStyle/>
                    <a:p>
                      <a:r>
                        <a:rPr lang="hr-HR" sz="600" i="1"/>
                        <a:t>Marsz, marsz, Dąbrowski…</a:t>
                      </a:r>
                      <a:endParaRPr lang="hr-HR" sz="60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600" i="1" dirty="0"/>
                        <a:t>Stupaj, stupaj, </a:t>
                      </a:r>
                      <a:r>
                        <a:rPr lang="hr-HR" sz="600" i="1" dirty="0" err="1"/>
                        <a:t>Dąbrowski</a:t>
                      </a:r>
                      <a:r>
                        <a:rPr lang="hr-HR" sz="600" i="1" dirty="0"/>
                        <a:t>…</a:t>
                      </a:r>
                      <a:endParaRPr lang="hr-HR" sz="600" dirty="0"/>
                    </a:p>
                  </a:txBody>
                  <a:tcPr marL="6403" marR="6403" marT="6403" marB="640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kstniOkvir 6"/>
          <p:cNvSpPr txBox="1"/>
          <p:nvPr/>
        </p:nvSpPr>
        <p:spPr>
          <a:xfrm>
            <a:off x="5724128" y="371703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12"/>
              </a:rPr>
              <a:t>http://youtu.be/6K4s2lU8w-Y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1619672" y="116632"/>
            <a:ext cx="5859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solidFill>
                  <a:schemeClr val="accent2">
                    <a:lumMod val="50000"/>
                  </a:schemeClr>
                </a:solidFill>
              </a:rPr>
              <a:t> HIMNA</a:t>
            </a:r>
            <a:endParaRPr lang="hr-HR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9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tosmonauiliopoljskoj-140402013651-phpapp01/95/kviz-o-poljskoj-3-638.jpg?cb=13964206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77686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1115616" y="3933056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 Označava se simbolom </a:t>
            </a:r>
            <a:r>
              <a:rPr lang="hr-HR" b="1" dirty="0" err="1">
                <a:solidFill>
                  <a:schemeClr val="bg1"/>
                </a:solidFill>
              </a:rPr>
              <a:t>zł</a:t>
            </a:r>
            <a:r>
              <a:rPr lang="hr-HR" dirty="0">
                <a:solidFill>
                  <a:schemeClr val="bg1"/>
                </a:solidFill>
              </a:rPr>
              <a:t>, a dijeli se na 100 </a:t>
            </a:r>
            <a:r>
              <a:rPr lang="hr-HR" dirty="0" smtClean="0">
                <a:solidFill>
                  <a:schemeClr val="bg1"/>
                </a:solidFill>
                <a:hlinkClick r:id="rId3" tooltip="Groš"/>
              </a:rPr>
              <a:t>groša</a:t>
            </a:r>
            <a:r>
              <a:rPr lang="hr-HR" dirty="0" smtClean="0">
                <a:solidFill>
                  <a:schemeClr val="bg1"/>
                </a:solidFill>
              </a:rPr>
              <a:t>.</a:t>
            </a:r>
            <a:r>
              <a:rPr lang="hr-HR" dirty="0"/>
              <a:t> </a:t>
            </a:r>
            <a:r>
              <a:rPr lang="hr-HR" dirty="0">
                <a:solidFill>
                  <a:schemeClr val="bg1"/>
                </a:solidFill>
              </a:rPr>
              <a:t>Novi zlot je uveden </a:t>
            </a:r>
            <a:r>
              <a:rPr lang="hr-HR" dirty="0">
                <a:solidFill>
                  <a:schemeClr val="bg1"/>
                </a:solidFill>
                <a:hlinkClick r:id="rId4" tooltip="1995."/>
              </a:rPr>
              <a:t>1995.</a:t>
            </a:r>
            <a:r>
              <a:rPr lang="hr-HR" dirty="0">
                <a:solidFill>
                  <a:schemeClr val="bg1"/>
                </a:solidFill>
              </a:rPr>
              <a:t> godine, kada je zamijenio stari poljski </a:t>
            </a:r>
            <a:r>
              <a:rPr lang="hr-HR" dirty="0" smtClean="0">
                <a:solidFill>
                  <a:schemeClr val="bg1"/>
                </a:solidFill>
              </a:rPr>
              <a:t>zlot.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6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POZDRAVI</a:t>
            </a:r>
            <a:endParaRPr lang="hr-H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495630" y="1393317"/>
            <a:ext cx="84969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err="1" smtClean="0"/>
              <a:t>Cześć</a:t>
            </a:r>
            <a:r>
              <a:rPr lang="hr-HR" sz="4400" dirty="0" smtClean="0"/>
              <a:t> - </a:t>
            </a:r>
            <a:r>
              <a:rPr lang="hr-HR" sz="4400" dirty="0" smtClean="0">
                <a:solidFill>
                  <a:schemeClr val="accent2">
                    <a:lumMod val="75000"/>
                  </a:schemeClr>
                </a:solidFill>
              </a:rPr>
              <a:t>bok</a:t>
            </a:r>
          </a:p>
          <a:p>
            <a:r>
              <a:rPr lang="hr-HR" sz="4400" dirty="0" err="1" smtClean="0"/>
              <a:t>Dzień</a:t>
            </a:r>
            <a:r>
              <a:rPr lang="hr-HR" sz="4400" dirty="0" smtClean="0"/>
              <a:t> </a:t>
            </a:r>
            <a:r>
              <a:rPr lang="hr-HR" sz="4400" dirty="0" err="1" smtClean="0"/>
              <a:t>dobry</a:t>
            </a:r>
            <a:r>
              <a:rPr lang="hr-HR" sz="4400" dirty="0" smtClean="0"/>
              <a:t>- </a:t>
            </a:r>
            <a:r>
              <a:rPr lang="hr-HR" sz="4400" dirty="0" smtClean="0">
                <a:solidFill>
                  <a:schemeClr val="accent2">
                    <a:lumMod val="75000"/>
                  </a:schemeClr>
                </a:solidFill>
              </a:rPr>
              <a:t>dobar dan, dobro jutro</a:t>
            </a:r>
          </a:p>
          <a:p>
            <a:r>
              <a:rPr lang="hr-HR" sz="4400" dirty="0" err="1" smtClean="0"/>
              <a:t>Dobry</a:t>
            </a:r>
            <a:r>
              <a:rPr lang="hr-HR" sz="4400" dirty="0" smtClean="0"/>
              <a:t> </a:t>
            </a:r>
            <a:r>
              <a:rPr lang="hr-HR" sz="4400" dirty="0" err="1" smtClean="0"/>
              <a:t>wieczór</a:t>
            </a:r>
            <a:r>
              <a:rPr lang="hr-HR" sz="4400" dirty="0" smtClean="0"/>
              <a:t> </a:t>
            </a:r>
            <a:r>
              <a:rPr lang="hr-HR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hr-HR" sz="4400" dirty="0" smtClean="0">
                <a:solidFill>
                  <a:schemeClr val="accent2">
                    <a:lumMod val="75000"/>
                  </a:schemeClr>
                </a:solidFill>
              </a:rPr>
              <a:t>dobra večer</a:t>
            </a:r>
          </a:p>
          <a:p>
            <a:r>
              <a:rPr lang="hr-HR" sz="4400" dirty="0" smtClean="0"/>
              <a:t>Do </a:t>
            </a:r>
            <a:r>
              <a:rPr lang="hr-HR" sz="4400" dirty="0" err="1" smtClean="0"/>
              <a:t>widzenia</a:t>
            </a:r>
            <a:r>
              <a:rPr lang="hr-HR" sz="4400" dirty="0" smtClean="0"/>
              <a:t> - </a:t>
            </a:r>
            <a:r>
              <a:rPr lang="hr-HR" sz="4400" dirty="0" smtClean="0">
                <a:solidFill>
                  <a:schemeClr val="accent2">
                    <a:lumMod val="75000"/>
                  </a:schemeClr>
                </a:solidFill>
              </a:rPr>
              <a:t>doviđenja</a:t>
            </a:r>
          </a:p>
          <a:p>
            <a:r>
              <a:rPr lang="hr-HR" sz="4400" dirty="0" err="1" smtClean="0"/>
              <a:t>Dobranoc</a:t>
            </a:r>
            <a:r>
              <a:rPr lang="hr-HR" sz="4400" dirty="0" smtClean="0"/>
              <a:t> - </a:t>
            </a:r>
            <a:r>
              <a:rPr lang="hr-HR" sz="4400" dirty="0" smtClean="0">
                <a:solidFill>
                  <a:schemeClr val="accent2">
                    <a:lumMod val="75000"/>
                  </a:schemeClr>
                </a:solidFill>
              </a:rPr>
              <a:t>laku noć</a:t>
            </a:r>
          </a:p>
          <a:p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7077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262</Words>
  <Application>Microsoft Office PowerPoint</Application>
  <PresentationFormat>Prikaz na zaslonu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Tema sustava Office</vt:lpstr>
      <vt:lpstr>Poljska u EU</vt:lpstr>
      <vt:lpstr>PowerPointova prezentacija</vt:lpstr>
      <vt:lpstr>PowerPointova prezentacija</vt:lpstr>
      <vt:lpstr>PowerPointova prezentacija</vt:lpstr>
      <vt:lpstr>   </vt:lpstr>
      <vt:lpstr>PowerPointova prezentacija</vt:lpstr>
      <vt:lpstr>PowerPointova prezentacija</vt:lpstr>
      <vt:lpstr>PowerPointova prezentacija</vt:lpstr>
      <vt:lpstr>POZDRAVI</vt:lpstr>
      <vt:lpstr>Jakov Stanušić i Luka Zirdum 6.b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Poljska u EU</dc:title>
  <dc:creator>jakov</dc:creator>
  <cp:lastModifiedBy>Biljana</cp:lastModifiedBy>
  <cp:revision>24</cp:revision>
  <dcterms:created xsi:type="dcterms:W3CDTF">2014-11-22T12:02:50Z</dcterms:created>
  <dcterms:modified xsi:type="dcterms:W3CDTF">2015-05-22T10:07:33Z</dcterms:modified>
</cp:coreProperties>
</file>